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2" autoAdjust="0"/>
    <p:restoredTop sz="94660"/>
  </p:normalViewPr>
  <p:slideViewPr>
    <p:cSldViewPr snapToGrid="0">
      <p:cViewPr varScale="1">
        <p:scale>
          <a:sx n="87" d="100"/>
          <a:sy n="87" d="100"/>
        </p:scale>
        <p:origin x="16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C8A74D-D2F6-4AC7-8BB4-C95C5C5971C5}" type="doc">
      <dgm:prSet loTypeId="urn:microsoft.com/office/officeart/2005/8/layout/radial5" loCatId="relationship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fr-FR"/>
        </a:p>
      </dgm:t>
    </dgm:pt>
    <dgm:pt modelId="{EB8DB246-0CF8-4C82-977C-C834723796B4}">
      <dgm:prSet phldrT="[Texte]" phldr="1"/>
      <dgm:spPr/>
      <dgm:t>
        <a:bodyPr/>
        <a:lstStyle/>
        <a:p>
          <a:endParaRPr lang="fr-FR" dirty="0"/>
        </a:p>
      </dgm:t>
    </dgm:pt>
    <dgm:pt modelId="{60304D4D-D80C-4A14-9409-8DA7BBD6960C}" type="parTrans" cxnId="{36E9493B-8628-4C93-BBF9-DD84679E71C9}">
      <dgm:prSet/>
      <dgm:spPr/>
      <dgm:t>
        <a:bodyPr/>
        <a:lstStyle/>
        <a:p>
          <a:endParaRPr lang="fr-FR"/>
        </a:p>
      </dgm:t>
    </dgm:pt>
    <dgm:pt modelId="{18592FED-65E9-4551-BE41-E72D36902900}" type="sibTrans" cxnId="{36E9493B-8628-4C93-BBF9-DD84679E71C9}">
      <dgm:prSet/>
      <dgm:spPr/>
      <dgm:t>
        <a:bodyPr/>
        <a:lstStyle/>
        <a:p>
          <a:endParaRPr lang="fr-FR"/>
        </a:p>
      </dgm:t>
    </dgm:pt>
    <dgm:pt modelId="{D9140FF5-1569-4747-B5AF-9580511B6C99}">
      <dgm:prSet phldrT="[Texte]"/>
      <dgm:spPr/>
      <dgm:t>
        <a:bodyPr/>
        <a:lstStyle/>
        <a:p>
          <a:r>
            <a:rPr lang="fr-FR" dirty="0"/>
            <a:t>Universités</a:t>
          </a:r>
        </a:p>
      </dgm:t>
    </dgm:pt>
    <dgm:pt modelId="{252C048C-0980-4C9D-8F41-D8CB334B0C42}" type="parTrans" cxnId="{4BBFFDD7-29F2-43E8-8533-143F4BCED2EA}">
      <dgm:prSet/>
      <dgm:spPr/>
      <dgm:t>
        <a:bodyPr/>
        <a:lstStyle/>
        <a:p>
          <a:endParaRPr lang="fr-FR"/>
        </a:p>
      </dgm:t>
    </dgm:pt>
    <dgm:pt modelId="{96C0F27F-8A39-4CDD-BA7C-2FF065101E3E}" type="sibTrans" cxnId="{4BBFFDD7-29F2-43E8-8533-143F4BCED2EA}">
      <dgm:prSet/>
      <dgm:spPr/>
      <dgm:t>
        <a:bodyPr/>
        <a:lstStyle/>
        <a:p>
          <a:endParaRPr lang="fr-FR"/>
        </a:p>
      </dgm:t>
    </dgm:pt>
    <dgm:pt modelId="{677BE96D-99EE-4E4F-8002-D0CA8AE11325}">
      <dgm:prSet phldrT="[Texte]"/>
      <dgm:spPr/>
      <dgm:t>
        <a:bodyPr/>
        <a:lstStyle/>
        <a:p>
          <a:r>
            <a:rPr lang="fr-FR" dirty="0"/>
            <a:t>Structures professionnelles</a:t>
          </a:r>
        </a:p>
      </dgm:t>
    </dgm:pt>
    <dgm:pt modelId="{434FA9D6-0591-498B-B111-07C6ECA8E16B}" type="parTrans" cxnId="{55AFB373-7972-4633-B5E9-352DDC12FE6F}">
      <dgm:prSet/>
      <dgm:spPr/>
      <dgm:t>
        <a:bodyPr/>
        <a:lstStyle/>
        <a:p>
          <a:endParaRPr lang="fr-FR"/>
        </a:p>
      </dgm:t>
    </dgm:pt>
    <dgm:pt modelId="{57650939-8145-4EE4-959D-C96CFE979721}" type="sibTrans" cxnId="{55AFB373-7972-4633-B5E9-352DDC12FE6F}">
      <dgm:prSet/>
      <dgm:spPr/>
      <dgm:t>
        <a:bodyPr/>
        <a:lstStyle/>
        <a:p>
          <a:endParaRPr lang="fr-FR"/>
        </a:p>
      </dgm:t>
    </dgm:pt>
    <dgm:pt modelId="{335F76B6-358B-4609-90CD-C758602D780E}">
      <dgm:prSet phldrT="[Texte]"/>
      <dgm:spPr/>
      <dgm:t>
        <a:bodyPr/>
        <a:lstStyle/>
        <a:p>
          <a:r>
            <a:rPr lang="fr-FR" dirty="0"/>
            <a:t>Structures techniques et scientifiques</a:t>
          </a:r>
        </a:p>
        <a:p>
          <a:r>
            <a:rPr lang="fr-FR" dirty="0"/>
            <a:t>Fondations</a:t>
          </a:r>
        </a:p>
      </dgm:t>
    </dgm:pt>
    <dgm:pt modelId="{850F5706-E58B-4853-8721-6549AF2DF47F}" type="parTrans" cxnId="{A0EE6EBD-E45D-40D5-8EB0-BF6C8BD422E3}">
      <dgm:prSet/>
      <dgm:spPr/>
      <dgm:t>
        <a:bodyPr/>
        <a:lstStyle/>
        <a:p>
          <a:endParaRPr lang="fr-FR"/>
        </a:p>
      </dgm:t>
    </dgm:pt>
    <dgm:pt modelId="{4E88231D-1A4F-46CA-8C05-AE569B58404F}" type="sibTrans" cxnId="{A0EE6EBD-E45D-40D5-8EB0-BF6C8BD422E3}">
      <dgm:prSet/>
      <dgm:spPr/>
      <dgm:t>
        <a:bodyPr/>
        <a:lstStyle/>
        <a:p>
          <a:endParaRPr lang="fr-FR"/>
        </a:p>
      </dgm:t>
    </dgm:pt>
    <dgm:pt modelId="{3A730AB5-6F1D-49FD-B508-005D303C5BCB}">
      <dgm:prSet phldrT="[Texte]"/>
      <dgm:spPr/>
      <dgm:t>
        <a:bodyPr/>
        <a:lstStyle/>
        <a:p>
          <a:r>
            <a:rPr lang="fr-FR" dirty="0"/>
            <a:t>Centres de recherche</a:t>
          </a:r>
        </a:p>
      </dgm:t>
    </dgm:pt>
    <dgm:pt modelId="{AB02B45E-3915-4826-A34E-54F6ECC312BD}" type="parTrans" cxnId="{46D0AAD2-421C-43E7-B28C-71DCD74352D2}">
      <dgm:prSet/>
      <dgm:spPr/>
      <dgm:t>
        <a:bodyPr/>
        <a:lstStyle/>
        <a:p>
          <a:endParaRPr lang="fr-FR"/>
        </a:p>
      </dgm:t>
    </dgm:pt>
    <dgm:pt modelId="{874E2AA5-FA77-4F03-BB8A-186B32A2B2CA}" type="sibTrans" cxnId="{46D0AAD2-421C-43E7-B28C-71DCD74352D2}">
      <dgm:prSet/>
      <dgm:spPr/>
      <dgm:t>
        <a:bodyPr/>
        <a:lstStyle/>
        <a:p>
          <a:endParaRPr lang="fr-FR"/>
        </a:p>
      </dgm:t>
    </dgm:pt>
    <dgm:pt modelId="{8CC68483-1005-4A60-9DAF-E3D52ADDEF10}" type="pres">
      <dgm:prSet presAssocID="{5FC8A74D-D2F6-4AC7-8BB4-C95C5C5971C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2EDE42D-44FE-47E1-B5D6-398404F03917}" type="pres">
      <dgm:prSet presAssocID="{EB8DB246-0CF8-4C82-977C-C834723796B4}" presName="centerShape" presStyleLbl="node0" presStyleIdx="0" presStyleCnt="1"/>
      <dgm:spPr/>
    </dgm:pt>
    <dgm:pt modelId="{002A7D28-29E1-4477-BFE7-5906EB874135}" type="pres">
      <dgm:prSet presAssocID="{252C048C-0980-4C9D-8F41-D8CB334B0C42}" presName="parTrans" presStyleLbl="sibTrans2D1" presStyleIdx="0" presStyleCnt="4"/>
      <dgm:spPr/>
    </dgm:pt>
    <dgm:pt modelId="{D8A22B59-4839-43E5-94F8-CD7FA3A3D0C6}" type="pres">
      <dgm:prSet presAssocID="{252C048C-0980-4C9D-8F41-D8CB334B0C42}" presName="connectorText" presStyleLbl="sibTrans2D1" presStyleIdx="0" presStyleCnt="4"/>
      <dgm:spPr/>
    </dgm:pt>
    <dgm:pt modelId="{7768A548-1123-4C2A-B320-1913B3A49697}" type="pres">
      <dgm:prSet presAssocID="{D9140FF5-1569-4747-B5AF-9580511B6C99}" presName="node" presStyleLbl="node1" presStyleIdx="0" presStyleCnt="4">
        <dgm:presLayoutVars>
          <dgm:bulletEnabled val="1"/>
        </dgm:presLayoutVars>
      </dgm:prSet>
      <dgm:spPr/>
    </dgm:pt>
    <dgm:pt modelId="{A4746D43-504D-4A61-B6E3-C093CD5F26DE}" type="pres">
      <dgm:prSet presAssocID="{434FA9D6-0591-498B-B111-07C6ECA8E16B}" presName="parTrans" presStyleLbl="sibTrans2D1" presStyleIdx="1" presStyleCnt="4"/>
      <dgm:spPr/>
    </dgm:pt>
    <dgm:pt modelId="{6C1F44B4-9255-47AC-A971-236FB12AA5C2}" type="pres">
      <dgm:prSet presAssocID="{434FA9D6-0591-498B-B111-07C6ECA8E16B}" presName="connectorText" presStyleLbl="sibTrans2D1" presStyleIdx="1" presStyleCnt="4"/>
      <dgm:spPr/>
    </dgm:pt>
    <dgm:pt modelId="{0FAF467F-720D-4FA4-A1C3-91CBDA9789B4}" type="pres">
      <dgm:prSet presAssocID="{677BE96D-99EE-4E4F-8002-D0CA8AE11325}" presName="node" presStyleLbl="node1" presStyleIdx="1" presStyleCnt="4">
        <dgm:presLayoutVars>
          <dgm:bulletEnabled val="1"/>
        </dgm:presLayoutVars>
      </dgm:prSet>
      <dgm:spPr/>
    </dgm:pt>
    <dgm:pt modelId="{660491F5-E189-46F2-8A7E-704B0DA28524}" type="pres">
      <dgm:prSet presAssocID="{850F5706-E58B-4853-8721-6549AF2DF47F}" presName="parTrans" presStyleLbl="sibTrans2D1" presStyleIdx="2" presStyleCnt="4"/>
      <dgm:spPr/>
    </dgm:pt>
    <dgm:pt modelId="{7ECB3832-70FD-4036-9AE6-1B5CFF739F93}" type="pres">
      <dgm:prSet presAssocID="{850F5706-E58B-4853-8721-6549AF2DF47F}" presName="connectorText" presStyleLbl="sibTrans2D1" presStyleIdx="2" presStyleCnt="4"/>
      <dgm:spPr/>
    </dgm:pt>
    <dgm:pt modelId="{D9BAE006-F8BB-46F9-B801-1483F9CAF90B}" type="pres">
      <dgm:prSet presAssocID="{335F76B6-358B-4609-90CD-C758602D780E}" presName="node" presStyleLbl="node1" presStyleIdx="2" presStyleCnt="4">
        <dgm:presLayoutVars>
          <dgm:bulletEnabled val="1"/>
        </dgm:presLayoutVars>
      </dgm:prSet>
      <dgm:spPr/>
    </dgm:pt>
    <dgm:pt modelId="{93E3EA36-863C-4B76-BBCB-491FF3311662}" type="pres">
      <dgm:prSet presAssocID="{AB02B45E-3915-4826-A34E-54F6ECC312BD}" presName="parTrans" presStyleLbl="sibTrans2D1" presStyleIdx="3" presStyleCnt="4"/>
      <dgm:spPr/>
    </dgm:pt>
    <dgm:pt modelId="{49433D4E-E014-43C8-80F4-B2DE0DE16AE9}" type="pres">
      <dgm:prSet presAssocID="{AB02B45E-3915-4826-A34E-54F6ECC312BD}" presName="connectorText" presStyleLbl="sibTrans2D1" presStyleIdx="3" presStyleCnt="4"/>
      <dgm:spPr/>
    </dgm:pt>
    <dgm:pt modelId="{A268E924-D176-4937-AAAC-8AC33DC3F58B}" type="pres">
      <dgm:prSet presAssocID="{3A730AB5-6F1D-49FD-B508-005D303C5BCB}" presName="node" presStyleLbl="node1" presStyleIdx="3" presStyleCnt="4">
        <dgm:presLayoutVars>
          <dgm:bulletEnabled val="1"/>
        </dgm:presLayoutVars>
      </dgm:prSet>
      <dgm:spPr/>
    </dgm:pt>
  </dgm:ptLst>
  <dgm:cxnLst>
    <dgm:cxn modelId="{9F00671D-138D-40E2-9E40-CA86477AA802}" type="presOf" srcId="{5FC8A74D-D2F6-4AC7-8BB4-C95C5C5971C5}" destId="{8CC68483-1005-4A60-9DAF-E3D52ADDEF10}" srcOrd="0" destOrd="0" presId="urn:microsoft.com/office/officeart/2005/8/layout/radial5"/>
    <dgm:cxn modelId="{6AAEA01E-FD79-429E-8314-775FC0AE2EA0}" type="presOf" srcId="{EB8DB246-0CF8-4C82-977C-C834723796B4}" destId="{22EDE42D-44FE-47E1-B5D6-398404F03917}" srcOrd="0" destOrd="0" presId="urn:microsoft.com/office/officeart/2005/8/layout/radial5"/>
    <dgm:cxn modelId="{077A2A22-58AB-4683-8C5C-4F3B1D308CC3}" type="presOf" srcId="{AB02B45E-3915-4826-A34E-54F6ECC312BD}" destId="{93E3EA36-863C-4B76-BBCB-491FF3311662}" srcOrd="0" destOrd="0" presId="urn:microsoft.com/office/officeart/2005/8/layout/radial5"/>
    <dgm:cxn modelId="{E2789524-7511-462F-9DB4-384120E53757}" type="presOf" srcId="{3A730AB5-6F1D-49FD-B508-005D303C5BCB}" destId="{A268E924-D176-4937-AAAC-8AC33DC3F58B}" srcOrd="0" destOrd="0" presId="urn:microsoft.com/office/officeart/2005/8/layout/radial5"/>
    <dgm:cxn modelId="{B019B82F-1031-497D-B9F4-BC93E92334EE}" type="presOf" srcId="{252C048C-0980-4C9D-8F41-D8CB334B0C42}" destId="{D8A22B59-4839-43E5-94F8-CD7FA3A3D0C6}" srcOrd="1" destOrd="0" presId="urn:microsoft.com/office/officeart/2005/8/layout/radial5"/>
    <dgm:cxn modelId="{36E9493B-8628-4C93-BBF9-DD84679E71C9}" srcId="{5FC8A74D-D2F6-4AC7-8BB4-C95C5C5971C5}" destId="{EB8DB246-0CF8-4C82-977C-C834723796B4}" srcOrd="0" destOrd="0" parTransId="{60304D4D-D80C-4A14-9409-8DA7BBD6960C}" sibTransId="{18592FED-65E9-4551-BE41-E72D36902900}"/>
    <dgm:cxn modelId="{0317955B-AFEA-4F4F-81D9-6C92304814A6}" type="presOf" srcId="{434FA9D6-0591-498B-B111-07C6ECA8E16B}" destId="{A4746D43-504D-4A61-B6E3-C093CD5F26DE}" srcOrd="0" destOrd="0" presId="urn:microsoft.com/office/officeart/2005/8/layout/radial5"/>
    <dgm:cxn modelId="{55AFB373-7972-4633-B5E9-352DDC12FE6F}" srcId="{EB8DB246-0CF8-4C82-977C-C834723796B4}" destId="{677BE96D-99EE-4E4F-8002-D0CA8AE11325}" srcOrd="1" destOrd="0" parTransId="{434FA9D6-0591-498B-B111-07C6ECA8E16B}" sibTransId="{57650939-8145-4EE4-959D-C96CFE979721}"/>
    <dgm:cxn modelId="{AB83EF94-9E8A-408C-A754-BE7A07488D41}" type="presOf" srcId="{252C048C-0980-4C9D-8F41-D8CB334B0C42}" destId="{002A7D28-29E1-4477-BFE7-5906EB874135}" srcOrd="0" destOrd="0" presId="urn:microsoft.com/office/officeart/2005/8/layout/radial5"/>
    <dgm:cxn modelId="{D15F2D99-909C-4EE7-B1AA-28C9E33E7F8C}" type="presOf" srcId="{850F5706-E58B-4853-8721-6549AF2DF47F}" destId="{7ECB3832-70FD-4036-9AE6-1B5CFF739F93}" srcOrd="1" destOrd="0" presId="urn:microsoft.com/office/officeart/2005/8/layout/radial5"/>
    <dgm:cxn modelId="{4F53939A-2907-4666-884F-08DDECCC10F5}" type="presOf" srcId="{335F76B6-358B-4609-90CD-C758602D780E}" destId="{D9BAE006-F8BB-46F9-B801-1483F9CAF90B}" srcOrd="0" destOrd="0" presId="urn:microsoft.com/office/officeart/2005/8/layout/radial5"/>
    <dgm:cxn modelId="{26C56BA0-4F44-4B1F-9FA5-C557F54444B9}" type="presOf" srcId="{AB02B45E-3915-4826-A34E-54F6ECC312BD}" destId="{49433D4E-E014-43C8-80F4-B2DE0DE16AE9}" srcOrd="1" destOrd="0" presId="urn:microsoft.com/office/officeart/2005/8/layout/radial5"/>
    <dgm:cxn modelId="{A0EE6EBD-E45D-40D5-8EB0-BF6C8BD422E3}" srcId="{EB8DB246-0CF8-4C82-977C-C834723796B4}" destId="{335F76B6-358B-4609-90CD-C758602D780E}" srcOrd="2" destOrd="0" parTransId="{850F5706-E58B-4853-8721-6549AF2DF47F}" sibTransId="{4E88231D-1A4F-46CA-8C05-AE569B58404F}"/>
    <dgm:cxn modelId="{3F31FCC8-FF57-457B-A8EE-B302FD17A92B}" type="presOf" srcId="{D9140FF5-1569-4747-B5AF-9580511B6C99}" destId="{7768A548-1123-4C2A-B320-1913B3A49697}" srcOrd="0" destOrd="0" presId="urn:microsoft.com/office/officeart/2005/8/layout/radial5"/>
    <dgm:cxn modelId="{A41B8ECA-A482-475E-901C-3ACE9141B9B6}" type="presOf" srcId="{850F5706-E58B-4853-8721-6549AF2DF47F}" destId="{660491F5-E189-46F2-8A7E-704B0DA28524}" srcOrd="0" destOrd="0" presId="urn:microsoft.com/office/officeart/2005/8/layout/radial5"/>
    <dgm:cxn modelId="{46D0AAD2-421C-43E7-B28C-71DCD74352D2}" srcId="{EB8DB246-0CF8-4C82-977C-C834723796B4}" destId="{3A730AB5-6F1D-49FD-B508-005D303C5BCB}" srcOrd="3" destOrd="0" parTransId="{AB02B45E-3915-4826-A34E-54F6ECC312BD}" sibTransId="{874E2AA5-FA77-4F03-BB8A-186B32A2B2CA}"/>
    <dgm:cxn modelId="{4BBFFDD7-29F2-43E8-8533-143F4BCED2EA}" srcId="{EB8DB246-0CF8-4C82-977C-C834723796B4}" destId="{D9140FF5-1569-4747-B5AF-9580511B6C99}" srcOrd="0" destOrd="0" parTransId="{252C048C-0980-4C9D-8F41-D8CB334B0C42}" sibTransId="{96C0F27F-8A39-4CDD-BA7C-2FF065101E3E}"/>
    <dgm:cxn modelId="{B71F21F0-9263-4248-AE73-CBB58BF9AD66}" type="presOf" srcId="{677BE96D-99EE-4E4F-8002-D0CA8AE11325}" destId="{0FAF467F-720D-4FA4-A1C3-91CBDA9789B4}" srcOrd="0" destOrd="0" presId="urn:microsoft.com/office/officeart/2005/8/layout/radial5"/>
    <dgm:cxn modelId="{C39D0DF8-CE17-41D0-860C-D876FFC3E920}" type="presOf" srcId="{434FA9D6-0591-498B-B111-07C6ECA8E16B}" destId="{6C1F44B4-9255-47AC-A971-236FB12AA5C2}" srcOrd="1" destOrd="0" presId="urn:microsoft.com/office/officeart/2005/8/layout/radial5"/>
    <dgm:cxn modelId="{9C8BA644-9060-46FD-8605-D62A9BF0593C}" type="presParOf" srcId="{8CC68483-1005-4A60-9DAF-E3D52ADDEF10}" destId="{22EDE42D-44FE-47E1-B5D6-398404F03917}" srcOrd="0" destOrd="0" presId="urn:microsoft.com/office/officeart/2005/8/layout/radial5"/>
    <dgm:cxn modelId="{EF4C7BD0-15A1-42B4-BCAF-C564775DA2EB}" type="presParOf" srcId="{8CC68483-1005-4A60-9DAF-E3D52ADDEF10}" destId="{002A7D28-29E1-4477-BFE7-5906EB874135}" srcOrd="1" destOrd="0" presId="urn:microsoft.com/office/officeart/2005/8/layout/radial5"/>
    <dgm:cxn modelId="{D17C1AAF-5FA7-4B5F-AEBE-A76507432474}" type="presParOf" srcId="{002A7D28-29E1-4477-BFE7-5906EB874135}" destId="{D8A22B59-4839-43E5-94F8-CD7FA3A3D0C6}" srcOrd="0" destOrd="0" presId="urn:microsoft.com/office/officeart/2005/8/layout/radial5"/>
    <dgm:cxn modelId="{F07709C7-B69C-42D2-AF77-662EC8060264}" type="presParOf" srcId="{8CC68483-1005-4A60-9DAF-E3D52ADDEF10}" destId="{7768A548-1123-4C2A-B320-1913B3A49697}" srcOrd="2" destOrd="0" presId="urn:microsoft.com/office/officeart/2005/8/layout/radial5"/>
    <dgm:cxn modelId="{03E68AD7-0394-4BDA-BF7D-BD3FD1A0E9A6}" type="presParOf" srcId="{8CC68483-1005-4A60-9DAF-E3D52ADDEF10}" destId="{A4746D43-504D-4A61-B6E3-C093CD5F26DE}" srcOrd="3" destOrd="0" presId="urn:microsoft.com/office/officeart/2005/8/layout/radial5"/>
    <dgm:cxn modelId="{C0917A4F-BF6B-4E28-BDAA-795B193AE950}" type="presParOf" srcId="{A4746D43-504D-4A61-B6E3-C093CD5F26DE}" destId="{6C1F44B4-9255-47AC-A971-236FB12AA5C2}" srcOrd="0" destOrd="0" presId="urn:microsoft.com/office/officeart/2005/8/layout/radial5"/>
    <dgm:cxn modelId="{82E008C9-EFBF-47A7-BFA3-4B5BE740BB9A}" type="presParOf" srcId="{8CC68483-1005-4A60-9DAF-E3D52ADDEF10}" destId="{0FAF467F-720D-4FA4-A1C3-91CBDA9789B4}" srcOrd="4" destOrd="0" presId="urn:microsoft.com/office/officeart/2005/8/layout/radial5"/>
    <dgm:cxn modelId="{650E656D-7E84-44BA-BF07-192C23DCF240}" type="presParOf" srcId="{8CC68483-1005-4A60-9DAF-E3D52ADDEF10}" destId="{660491F5-E189-46F2-8A7E-704B0DA28524}" srcOrd="5" destOrd="0" presId="urn:microsoft.com/office/officeart/2005/8/layout/radial5"/>
    <dgm:cxn modelId="{F2ECE07F-74B0-4093-94DD-FC689A7E19DC}" type="presParOf" srcId="{660491F5-E189-46F2-8A7E-704B0DA28524}" destId="{7ECB3832-70FD-4036-9AE6-1B5CFF739F93}" srcOrd="0" destOrd="0" presId="urn:microsoft.com/office/officeart/2005/8/layout/radial5"/>
    <dgm:cxn modelId="{9F6EFB16-C3B3-4688-ADB4-DA3908012A3A}" type="presParOf" srcId="{8CC68483-1005-4A60-9DAF-E3D52ADDEF10}" destId="{D9BAE006-F8BB-46F9-B801-1483F9CAF90B}" srcOrd="6" destOrd="0" presId="urn:microsoft.com/office/officeart/2005/8/layout/radial5"/>
    <dgm:cxn modelId="{1896F360-6F75-49EE-AD14-1C2C5D138F10}" type="presParOf" srcId="{8CC68483-1005-4A60-9DAF-E3D52ADDEF10}" destId="{93E3EA36-863C-4B76-BBCB-491FF3311662}" srcOrd="7" destOrd="0" presId="urn:microsoft.com/office/officeart/2005/8/layout/radial5"/>
    <dgm:cxn modelId="{79766C33-1B92-4E1A-B701-25685E3FB633}" type="presParOf" srcId="{93E3EA36-863C-4B76-BBCB-491FF3311662}" destId="{49433D4E-E014-43C8-80F4-B2DE0DE16AE9}" srcOrd="0" destOrd="0" presId="urn:microsoft.com/office/officeart/2005/8/layout/radial5"/>
    <dgm:cxn modelId="{D8017E99-30B7-4716-B129-A49CD60EF44C}" type="presParOf" srcId="{8CC68483-1005-4A60-9DAF-E3D52ADDEF10}" destId="{A268E924-D176-4937-AAAC-8AC33DC3F58B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EDE42D-44FE-47E1-B5D6-398404F03917}">
      <dsp:nvSpPr>
        <dsp:cNvPr id="0" name=""/>
        <dsp:cNvSpPr/>
      </dsp:nvSpPr>
      <dsp:spPr>
        <a:xfrm>
          <a:off x="4696848" y="1865175"/>
          <a:ext cx="1329988" cy="13299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500" kern="1200" dirty="0"/>
        </a:p>
      </dsp:txBody>
      <dsp:txXfrm>
        <a:off x="4891620" y="2059947"/>
        <a:ext cx="940444" cy="940444"/>
      </dsp:txXfrm>
    </dsp:sp>
    <dsp:sp modelId="{002A7D28-29E1-4477-BFE7-5906EB874135}">
      <dsp:nvSpPr>
        <dsp:cNvPr id="0" name=""/>
        <dsp:cNvSpPr/>
      </dsp:nvSpPr>
      <dsp:spPr>
        <a:xfrm rot="16200000">
          <a:off x="5220524" y="1380438"/>
          <a:ext cx="282636" cy="4521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/>
        </a:p>
      </dsp:txBody>
      <dsp:txXfrm>
        <a:off x="5262920" y="1513273"/>
        <a:ext cx="197845" cy="271318"/>
      </dsp:txXfrm>
    </dsp:sp>
    <dsp:sp modelId="{7768A548-1123-4C2A-B320-1913B3A49697}">
      <dsp:nvSpPr>
        <dsp:cNvPr id="0" name=""/>
        <dsp:cNvSpPr/>
      </dsp:nvSpPr>
      <dsp:spPr>
        <a:xfrm>
          <a:off x="4696848" y="1910"/>
          <a:ext cx="1329988" cy="13299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Universités</a:t>
          </a:r>
        </a:p>
      </dsp:txBody>
      <dsp:txXfrm>
        <a:off x="4891620" y="196682"/>
        <a:ext cx="940444" cy="940444"/>
      </dsp:txXfrm>
    </dsp:sp>
    <dsp:sp modelId="{A4746D43-504D-4A61-B6E3-C093CD5F26DE}">
      <dsp:nvSpPr>
        <dsp:cNvPr id="0" name=""/>
        <dsp:cNvSpPr/>
      </dsp:nvSpPr>
      <dsp:spPr>
        <a:xfrm>
          <a:off x="6144157" y="2304071"/>
          <a:ext cx="282636" cy="4521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/>
        </a:p>
      </dsp:txBody>
      <dsp:txXfrm>
        <a:off x="6144157" y="2394510"/>
        <a:ext cx="197845" cy="271318"/>
      </dsp:txXfrm>
    </dsp:sp>
    <dsp:sp modelId="{0FAF467F-720D-4FA4-A1C3-91CBDA9789B4}">
      <dsp:nvSpPr>
        <dsp:cNvPr id="0" name=""/>
        <dsp:cNvSpPr/>
      </dsp:nvSpPr>
      <dsp:spPr>
        <a:xfrm>
          <a:off x="6560113" y="1865175"/>
          <a:ext cx="1329988" cy="13299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Structures professionnelles</a:t>
          </a:r>
        </a:p>
      </dsp:txBody>
      <dsp:txXfrm>
        <a:off x="6754885" y="2059947"/>
        <a:ext cx="940444" cy="940444"/>
      </dsp:txXfrm>
    </dsp:sp>
    <dsp:sp modelId="{660491F5-E189-46F2-8A7E-704B0DA28524}">
      <dsp:nvSpPr>
        <dsp:cNvPr id="0" name=""/>
        <dsp:cNvSpPr/>
      </dsp:nvSpPr>
      <dsp:spPr>
        <a:xfrm rot="5400000">
          <a:off x="5220524" y="3227705"/>
          <a:ext cx="282636" cy="4521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/>
        </a:p>
      </dsp:txBody>
      <dsp:txXfrm>
        <a:off x="5262920" y="3275749"/>
        <a:ext cx="197845" cy="271318"/>
      </dsp:txXfrm>
    </dsp:sp>
    <dsp:sp modelId="{D9BAE006-F8BB-46F9-B801-1483F9CAF90B}">
      <dsp:nvSpPr>
        <dsp:cNvPr id="0" name=""/>
        <dsp:cNvSpPr/>
      </dsp:nvSpPr>
      <dsp:spPr>
        <a:xfrm>
          <a:off x="4696848" y="3728440"/>
          <a:ext cx="1329988" cy="13299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Structures techniques et scientifiques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Fondations</a:t>
          </a:r>
        </a:p>
      </dsp:txBody>
      <dsp:txXfrm>
        <a:off x="4891620" y="3923212"/>
        <a:ext cx="940444" cy="940444"/>
      </dsp:txXfrm>
    </dsp:sp>
    <dsp:sp modelId="{93E3EA36-863C-4B76-BBCB-491FF3311662}">
      <dsp:nvSpPr>
        <dsp:cNvPr id="0" name=""/>
        <dsp:cNvSpPr/>
      </dsp:nvSpPr>
      <dsp:spPr>
        <a:xfrm rot="10800000">
          <a:off x="4296890" y="2304071"/>
          <a:ext cx="282636" cy="4521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/>
        </a:p>
      </dsp:txBody>
      <dsp:txXfrm rot="10800000">
        <a:off x="4381681" y="2394510"/>
        <a:ext cx="197845" cy="271318"/>
      </dsp:txXfrm>
    </dsp:sp>
    <dsp:sp modelId="{A268E924-D176-4937-AAAC-8AC33DC3F58B}">
      <dsp:nvSpPr>
        <dsp:cNvPr id="0" name=""/>
        <dsp:cNvSpPr/>
      </dsp:nvSpPr>
      <dsp:spPr>
        <a:xfrm>
          <a:off x="2833583" y="1865175"/>
          <a:ext cx="1329988" cy="13299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Centres de recherche</a:t>
          </a:r>
        </a:p>
      </dsp:txBody>
      <dsp:txXfrm>
        <a:off x="3028355" y="2059947"/>
        <a:ext cx="940444" cy="940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7BD3EF-4580-E9F3-C9E4-4CA91DE47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6F22749-2657-7258-2365-FF346DEC5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5FF943-CFB2-6C48-D570-210898C0F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017D6-F9E7-4283-8837-93A88637BC8B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8EA85F-0D3C-400A-9B8F-EE56599D7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C48503-C660-893E-A594-F21DEE9E1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1824-1325-437B-9BFF-05B79E5DD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50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5E3DB1-2D6A-1617-787B-0A031C79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F1CDA78-432B-B870-F96A-3D2436E48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D0F528-A96E-EE98-4F26-B0D2D94AA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017D6-F9E7-4283-8837-93A88637BC8B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F62D26-C290-34E3-2054-0804468AC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DA533E-3686-F9E7-3EC6-F6157DF46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1824-1325-437B-9BFF-05B79E5DD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048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6D7F082-B60E-7881-11FE-7059FF29C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CFF6580-FCC4-361E-430B-90F38F643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72600C-C4BA-F313-6E08-2494C21C8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017D6-F9E7-4283-8837-93A88637BC8B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57CDE0-ED19-93EB-C9CD-C5CCE4177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F78F0F-1FC5-0706-4EF7-838AB1A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1824-1325-437B-9BFF-05B79E5DD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844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E9BD2-598F-17C6-2508-2E1EBE1A4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E67321-9736-321C-0613-31EFBC792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D24938-9E1E-C39F-47DB-A6C804C25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017D6-F9E7-4283-8837-93A88637BC8B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77C1B1-F712-2684-0B9A-C81FBAC3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472CD8-ACCE-8317-EA87-2C3330B4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1824-1325-437B-9BFF-05B79E5DD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39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60038-4019-C00B-9459-EA73342D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B70EFE-A86E-787C-41FC-F48BAA6EB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1FFF77-0DA2-5BDB-B70C-827F755CF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017D6-F9E7-4283-8837-93A88637BC8B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A66E7C-D4B6-C291-D983-292DD7B8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79716E-1B32-64CE-BF09-A0FF809B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1824-1325-437B-9BFF-05B79E5DD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47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4A16F6-84DF-97F4-6BDB-92CB57496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51171F-B1E9-1C34-B544-9F75E4978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BF1468-2F69-62AE-0923-E58C92476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D245DB-EA1B-B633-3221-E834CAEB8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017D6-F9E7-4283-8837-93A88637BC8B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961D36-5D42-108C-8F58-2C52A6DF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70A59A-08AA-DF25-06ED-C7419E8B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1824-1325-437B-9BFF-05B79E5DD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999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1696E6-2FF5-F7E3-D6CE-8832F4D4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03B581-CA80-FD2B-A0CA-CE27CD0DE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41B66F-B10C-3CC7-DC94-C5BAA2F17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1F1CF14-3B27-5465-0ED7-3ABF15BB2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E4F5F3D-BF0F-4453-EB84-4BB8C9EE0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F6E6A35-607A-D581-E721-9EF29A47B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017D6-F9E7-4283-8837-93A88637BC8B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0591E73-646A-96FF-D3E1-794DDBEC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1E94BB3-C9E1-690B-E059-574B6C13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1824-1325-437B-9BFF-05B79E5DD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7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606636-0903-0845-2F4D-1FD27CEA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65F6DE-D1DA-E647-347F-CECAC9582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017D6-F9E7-4283-8837-93A88637BC8B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62ED57-0C32-B010-0E6A-839426AC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0DBDBF-EDBA-1B27-AB75-8DCA32C21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1824-1325-437B-9BFF-05B79E5DD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254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8C35732-AFAD-CAE9-1D22-8549D2A74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017D6-F9E7-4283-8837-93A88637BC8B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A235327-7668-B46A-B5A2-F487712CF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BB400C-AFBB-EFFD-3F74-9B161C14D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1824-1325-437B-9BFF-05B79E5DD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211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253660-A593-3A1D-D20A-6F7841217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3BAD47-9995-1667-010C-40CB3EAB2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BC94F9-769D-652B-5E5F-F7C75BFFF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E599CAD-70C6-CB9D-059D-AA3E44EF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017D6-F9E7-4283-8837-93A88637BC8B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A911F1-D7CC-344F-9764-C5368C17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1C1DE1-D656-9716-6636-57BF2FA88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1824-1325-437B-9BFF-05B79E5DD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63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B7107-6E83-10AE-8C87-5E2ECB16A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B7C3E75-E021-A49E-42A8-2B1FF594D0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93803E-80A4-6913-1129-1B041ED1B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DF6DFA-E9DE-DD92-3581-669F18C9C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017D6-F9E7-4283-8837-93A88637BC8B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680139-A96E-2295-664A-28B1628DC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DAF807-E944-5A6B-3809-EF4932996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1824-1325-437B-9BFF-05B79E5DD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72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9588BC1-00EC-DE14-2D3B-9AF98CFEC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27AC87-C213-015E-BF12-67355CBF2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B7CEED-00DC-84E3-E9CF-9C237BD95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017D6-F9E7-4283-8837-93A88637BC8B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47015A-BA82-1925-891B-8E017C5C70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5E1FEC-18C0-3C68-86A3-A778EADBB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1824-1325-437B-9BFF-05B79E5DD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16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A21CEC-AD54-3002-DB32-C337F20AF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Société Franco-japonaise : 40 années d’existence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E49B90F-A106-8BA7-AC6B-10C89203D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551" y="2347828"/>
            <a:ext cx="6611245" cy="2474715"/>
          </a:xfrm>
        </p:spPr>
      </p:pic>
    </p:spTree>
    <p:extLst>
      <p:ext uri="{BB962C8B-B14F-4D97-AF65-F5344CB8AC3E}">
        <p14:creationId xmlns:p14="http://schemas.microsoft.com/office/powerpoint/2010/main" val="2169078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777F34-67DE-47AB-D3CD-1B6B65C6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Création en 1984 à la Station Marine d’</a:t>
            </a:r>
            <a:r>
              <a:rPr lang="fr-F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Endoume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F72816-4089-3BD1-4E13-472A92CE2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Moins ancienne que sa consœur japonaise créée en 1960 à la suite des missions dans les grands fonds du Pacifique sous la coordination du Professeur </a:t>
            </a:r>
            <a:r>
              <a:rPr lang="fr-FR" dirty="0" err="1"/>
              <a:t>Tadayoshi</a:t>
            </a:r>
            <a:r>
              <a:rPr lang="fr-FR" dirty="0"/>
              <a:t> Sasaki et du Professeur Louis </a:t>
            </a:r>
            <a:r>
              <a:rPr lang="fr-FR" dirty="0" err="1"/>
              <a:t>Fage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Dès le départ elle affirme son rôle de « médiateur scientifique » par l’organisation de colloques internationaux autour de la coopération franco-japonaise. Depuis 1983, date du 1</a:t>
            </a:r>
            <a:r>
              <a:rPr lang="fr-FR" baseline="30000" dirty="0"/>
              <a:t>er</a:t>
            </a:r>
            <a:r>
              <a:rPr lang="fr-FR" dirty="0"/>
              <a:t> colloque organisé à Montpellier, 19 évènements scientifiques internationaux ont été organisés, dont le dernier à Caen en octobre 2023 et le prochain à Toba (préfecture de Mie) en 2025</a:t>
            </a:r>
          </a:p>
        </p:txBody>
      </p:sp>
    </p:spTree>
    <p:extLst>
      <p:ext uri="{BB962C8B-B14F-4D97-AF65-F5344CB8AC3E}">
        <p14:creationId xmlns:p14="http://schemas.microsoft.com/office/powerpoint/2010/main" val="120271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BBE33-7F76-707C-09E3-9DC8113C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4783"/>
          </a:xfrm>
        </p:spPr>
        <p:txBody>
          <a:bodyPr>
            <a:normAutofit/>
          </a:bodyPr>
          <a:lstStyle/>
          <a:p>
            <a:pPr algn="ctr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liens nombreux avec les organismes de recherche et universités, mais aussi avec d’autres acteurs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34DD61FA-60DA-CCC0-F6D0-2F2E374705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8288418"/>
              </p:ext>
            </p:extLst>
          </p:nvPr>
        </p:nvGraphicFramePr>
        <p:xfrm>
          <a:off x="838199" y="1116623"/>
          <a:ext cx="10723685" cy="5060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04DBDBD9-7901-E760-07F2-A3B1AFD1F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445" y="3245684"/>
            <a:ext cx="979463" cy="3666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07AEBE-5A79-1E8F-BE28-85DA4A53B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17" y="3612316"/>
            <a:ext cx="1130691" cy="3167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BAF70A6-A06B-53CB-643F-25977B793EEC}"/>
              </a:ext>
            </a:extLst>
          </p:cNvPr>
          <p:cNvSpPr txBox="1"/>
          <p:nvPr/>
        </p:nvSpPr>
        <p:spPr>
          <a:xfrm>
            <a:off x="6972300" y="1116623"/>
            <a:ext cx="12836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Aix –Marseille</a:t>
            </a:r>
          </a:p>
          <a:p>
            <a:r>
              <a:rPr lang="fr-FR" sz="1400" dirty="0"/>
              <a:t>Brest</a:t>
            </a:r>
          </a:p>
          <a:p>
            <a:r>
              <a:rPr lang="fr-FR" sz="1400" dirty="0"/>
              <a:t>Nantes</a:t>
            </a:r>
          </a:p>
          <a:p>
            <a:r>
              <a:rPr lang="fr-FR" sz="1400" dirty="0"/>
              <a:t>Bordeaux</a:t>
            </a:r>
          </a:p>
          <a:p>
            <a:r>
              <a:rPr lang="fr-FR" sz="1400" dirty="0"/>
              <a:t>Caen</a:t>
            </a:r>
          </a:p>
          <a:p>
            <a:endParaRPr lang="fr-FR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E9AB5A0-146E-105B-5930-BC2426DA2272}"/>
              </a:ext>
            </a:extLst>
          </p:cNvPr>
          <p:cNvSpPr txBox="1"/>
          <p:nvPr/>
        </p:nvSpPr>
        <p:spPr>
          <a:xfrm>
            <a:off x="4390293" y="1116623"/>
            <a:ext cx="9818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Tokyo</a:t>
            </a:r>
          </a:p>
          <a:p>
            <a:r>
              <a:rPr lang="fr-FR" sz="1400" dirty="0"/>
              <a:t>Hiroshima</a:t>
            </a:r>
          </a:p>
          <a:p>
            <a:r>
              <a:rPr lang="fr-FR" sz="1400" dirty="0"/>
              <a:t>Kyoto</a:t>
            </a:r>
          </a:p>
          <a:p>
            <a:r>
              <a:rPr lang="fr-FR" sz="1400" dirty="0"/>
              <a:t>Tohoku</a:t>
            </a:r>
          </a:p>
          <a:p>
            <a:r>
              <a:rPr lang="fr-FR" sz="1400" dirty="0"/>
              <a:t>Tokai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ECE44AF-A62E-8ED7-D383-0C6BF4EC5B74}"/>
              </a:ext>
            </a:extLst>
          </p:cNvPr>
          <p:cNvSpPr txBox="1"/>
          <p:nvPr/>
        </p:nvSpPr>
        <p:spPr>
          <a:xfrm>
            <a:off x="2400300" y="3169739"/>
            <a:ext cx="10462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Ifremer</a:t>
            </a:r>
          </a:p>
          <a:p>
            <a:r>
              <a:rPr lang="fr-FR" sz="1400" dirty="0"/>
              <a:t>CNRS</a:t>
            </a:r>
          </a:p>
          <a:p>
            <a:r>
              <a:rPr lang="fr-FR" sz="1400" dirty="0"/>
              <a:t>MNHN</a:t>
            </a:r>
          </a:p>
          <a:p>
            <a:r>
              <a:rPr lang="fr-FR" sz="1400" dirty="0"/>
              <a:t>EPHE</a:t>
            </a:r>
          </a:p>
          <a:p>
            <a:r>
              <a:rPr lang="fr-FR" sz="1400" dirty="0"/>
              <a:t>FRA Japan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EF00880-BF3E-D1A4-2056-C88323AD3EF2}"/>
              </a:ext>
            </a:extLst>
          </p:cNvPr>
          <p:cNvSpPr txBox="1"/>
          <p:nvPr/>
        </p:nvSpPr>
        <p:spPr>
          <a:xfrm>
            <a:off x="8897815" y="3103685"/>
            <a:ext cx="1916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CRC/CNC</a:t>
            </a:r>
          </a:p>
          <a:p>
            <a:r>
              <a:rPr lang="fr-FR" sz="1400" dirty="0"/>
              <a:t>Coopérative Miyagi</a:t>
            </a:r>
          </a:p>
          <a:p>
            <a:r>
              <a:rPr lang="fr-FR" sz="1400" dirty="0"/>
              <a:t>CNPMEM</a:t>
            </a:r>
          </a:p>
          <a:p>
            <a:r>
              <a:rPr lang="fr-FR" sz="1400" dirty="0"/>
              <a:t>CONAPPED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037ECFA-0834-A964-6C99-D8E51951FE82}"/>
              </a:ext>
            </a:extLst>
          </p:cNvPr>
          <p:cNvSpPr txBox="1"/>
          <p:nvPr/>
        </p:nvSpPr>
        <p:spPr>
          <a:xfrm>
            <a:off x="7130562" y="5002823"/>
            <a:ext cx="24178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EMECS International</a:t>
            </a:r>
          </a:p>
          <a:p>
            <a:r>
              <a:rPr lang="fr-FR" sz="1400" dirty="0" err="1"/>
              <a:t>Satoumi</a:t>
            </a:r>
            <a:r>
              <a:rPr lang="fr-FR" sz="1400" dirty="0"/>
              <a:t> </a:t>
            </a:r>
            <a:r>
              <a:rPr lang="fr-FR" sz="1400" dirty="0" err="1"/>
              <a:t>Research</a:t>
            </a:r>
            <a:r>
              <a:rPr lang="fr-FR" sz="1400" dirty="0"/>
              <a:t> Institute</a:t>
            </a:r>
          </a:p>
          <a:p>
            <a:r>
              <a:rPr lang="fr-FR" sz="1400" dirty="0"/>
              <a:t>ALR</a:t>
            </a:r>
          </a:p>
          <a:p>
            <a:r>
              <a:rPr lang="fr-FR" sz="1400" dirty="0" err="1"/>
              <a:t>Sasakawa</a:t>
            </a:r>
            <a:endParaRPr lang="fr-FR" sz="1400" dirty="0"/>
          </a:p>
          <a:p>
            <a:r>
              <a:rPr lang="fr-FR" sz="1400" dirty="0"/>
              <a:t>ARA France</a:t>
            </a: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305538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8BCD7B-7891-6790-83F1-EDA7F47E9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915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diffusion et une communication scientifique internationale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854ED3-E0CC-79A4-D683-5BE5D9206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Des actes publiés avec des éditeurs internationaux comme Springer.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A78CFDD-5692-FF8F-D7F3-60B1D06CD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60" y="2453053"/>
            <a:ext cx="1989703" cy="2875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CDC4B5-47FB-1851-A598-9C6A855FC86C}"/>
              </a:ext>
            </a:extLst>
          </p:cNvPr>
          <p:cNvSpPr txBox="1"/>
          <p:nvPr/>
        </p:nvSpPr>
        <p:spPr>
          <a:xfrm>
            <a:off x="1094060" y="5547936"/>
            <a:ext cx="187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2008 – 96 000 accès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A6EC431-35EE-150E-CFE0-8EF16A212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513" y="2453053"/>
            <a:ext cx="2023571" cy="2875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D7D687E-0C03-B269-9AC4-F0EEEAEADFDE}"/>
              </a:ext>
            </a:extLst>
          </p:cNvPr>
          <p:cNvSpPr txBox="1"/>
          <p:nvPr/>
        </p:nvSpPr>
        <p:spPr>
          <a:xfrm>
            <a:off x="3515513" y="5552337"/>
            <a:ext cx="2023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2013 – 40 000 accès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3314868-0721-4EA1-59AE-B8DE7529E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951" y="2453053"/>
            <a:ext cx="1878072" cy="2875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0B38EC5-2D95-90FE-2964-FE4B1B0C1DBF}"/>
              </a:ext>
            </a:extLst>
          </p:cNvPr>
          <p:cNvSpPr txBox="1"/>
          <p:nvPr/>
        </p:nvSpPr>
        <p:spPr>
          <a:xfrm>
            <a:off x="5867951" y="5583115"/>
            <a:ext cx="187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2015 – 21 000 accès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3F1FECC-8057-222D-7571-63A77540C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514" y="2453053"/>
            <a:ext cx="1908263" cy="2875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A9192F8-F7B5-FFAE-3D12-1EC2A8E4002C}"/>
              </a:ext>
            </a:extLst>
          </p:cNvPr>
          <p:cNvSpPr txBox="1"/>
          <p:nvPr/>
        </p:nvSpPr>
        <p:spPr>
          <a:xfrm>
            <a:off x="8113514" y="5547936"/>
            <a:ext cx="2019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2017 – 18 000 accès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6B5BE62-511E-E20F-3DEA-89D1E174ADB3}"/>
              </a:ext>
            </a:extLst>
          </p:cNvPr>
          <p:cNvSpPr txBox="1"/>
          <p:nvPr/>
        </p:nvSpPr>
        <p:spPr>
          <a:xfrm>
            <a:off x="105508" y="5991979"/>
            <a:ext cx="12019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 venir les Actes de </a:t>
            </a:r>
            <a:r>
              <a:rPr lang="fr-FR" dirty="0" err="1"/>
              <a:t>Coast</a:t>
            </a:r>
            <a:r>
              <a:rPr lang="fr-FR" dirty="0"/>
              <a:t> Caen 2023: « </a:t>
            </a:r>
            <a:r>
              <a:rPr lang="fr-FR" dirty="0" err="1"/>
              <a:t>Constraints</a:t>
            </a:r>
            <a:r>
              <a:rPr lang="fr-FR" dirty="0"/>
              <a:t> and Adaptations to Global Change at the Land-</a:t>
            </a:r>
            <a:r>
              <a:rPr lang="fr-FR" dirty="0" err="1"/>
              <a:t>Sea</a:t>
            </a:r>
            <a:r>
              <a:rPr lang="fr-FR" dirty="0"/>
              <a:t> interface </a:t>
            </a:r>
          </a:p>
          <a:p>
            <a:pPr algn="ctr"/>
            <a:r>
              <a:rPr lang="fr-FR" dirty="0"/>
              <a:t>For a </a:t>
            </a:r>
            <a:r>
              <a:rPr lang="fr-FR" dirty="0" err="1"/>
              <a:t>Shared</a:t>
            </a:r>
            <a:r>
              <a:rPr lang="fr-FR" dirty="0"/>
              <a:t> </a:t>
            </a:r>
            <a:r>
              <a:rPr lang="fr-FR" dirty="0" err="1"/>
              <a:t>Ecological</a:t>
            </a:r>
            <a:r>
              <a:rPr lang="fr-FR" dirty="0"/>
              <a:t> and </a:t>
            </a:r>
            <a:r>
              <a:rPr lang="fr-FR"/>
              <a:t>Energy Transition ».  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814AA3E-EDD5-58D5-8ACA-24C30928C510}"/>
              </a:ext>
            </a:extLst>
          </p:cNvPr>
          <p:cNvSpPr txBox="1"/>
          <p:nvPr/>
        </p:nvSpPr>
        <p:spPr>
          <a:xfrm>
            <a:off x="10472471" y="3262630"/>
            <a:ext cx="1030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165 000 accès au total</a:t>
            </a:r>
          </a:p>
        </p:txBody>
      </p:sp>
    </p:spTree>
    <p:extLst>
      <p:ext uri="{BB962C8B-B14F-4D97-AF65-F5344CB8AC3E}">
        <p14:creationId xmlns:p14="http://schemas.microsoft.com/office/powerpoint/2010/main" val="3362110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A4C0F-E515-90E0-F87A-913FE012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085" y="0"/>
            <a:ext cx="10515600" cy="645990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revue scientifique Franco-japonaise : La Mer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3A591E-D785-6F3B-A2CC-9A115E2A7A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53" t="7822" r="35024" b="5324"/>
          <a:stretch/>
        </p:blipFill>
        <p:spPr>
          <a:xfrm>
            <a:off x="3218336" y="645990"/>
            <a:ext cx="4695093" cy="62124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16883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0F8373-4AC0-5082-97A4-76EC3A53F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411" y="118941"/>
            <a:ext cx="10515600" cy="619613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site web visité par de nombreux lecteurs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32AFA6-1996-D3D8-AE89-896CE5A3FACD}"/>
              </a:ext>
            </a:extLst>
          </p:cNvPr>
          <p:cNvSpPr txBox="1"/>
          <p:nvPr/>
        </p:nvSpPr>
        <p:spPr>
          <a:xfrm>
            <a:off x="7025054" y="1793548"/>
            <a:ext cx="23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http://www.socfjp.com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A4D292-E5EA-1D65-6C41-7809EFC7F8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88" r="8918"/>
          <a:stretch/>
        </p:blipFill>
        <p:spPr>
          <a:xfrm>
            <a:off x="334460" y="650273"/>
            <a:ext cx="5914751" cy="33062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AAF450E-579C-F940-B136-AD05DF23FE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26" t="12821" r="10000" b="24867"/>
          <a:stretch/>
        </p:blipFill>
        <p:spPr>
          <a:xfrm>
            <a:off x="5011615" y="3614173"/>
            <a:ext cx="6969369" cy="3124886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ADB656D3-02EF-9AEB-51FE-E3EC63AD53AA}"/>
              </a:ext>
            </a:extLst>
          </p:cNvPr>
          <p:cNvSpPr/>
          <p:nvPr/>
        </p:nvSpPr>
        <p:spPr>
          <a:xfrm>
            <a:off x="6726116" y="4325815"/>
            <a:ext cx="298938" cy="25497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752D5E7-A446-727F-4F33-4F5BB6A825E5}"/>
              </a:ext>
            </a:extLst>
          </p:cNvPr>
          <p:cNvSpPr/>
          <p:nvPr/>
        </p:nvSpPr>
        <p:spPr>
          <a:xfrm>
            <a:off x="6690946" y="4694736"/>
            <a:ext cx="369277" cy="25497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8356644-9FB8-8655-A85B-97EAEF9B0E8F}"/>
              </a:ext>
            </a:extLst>
          </p:cNvPr>
          <p:cNvSpPr txBox="1"/>
          <p:nvPr/>
        </p:nvSpPr>
        <p:spPr>
          <a:xfrm>
            <a:off x="642014" y="4949713"/>
            <a:ext cx="406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65 000 visiteurs depuis le 1</a:t>
            </a:r>
            <a:r>
              <a:rPr lang="fr-FR" baseline="30000" dirty="0"/>
              <a:t>er</a:t>
            </a:r>
            <a:r>
              <a:rPr lang="fr-FR" dirty="0"/>
              <a:t> juillet 2019</a:t>
            </a:r>
          </a:p>
          <a:p>
            <a:r>
              <a:rPr lang="fr-FR" dirty="0"/>
              <a:t>812 240 pages visitées</a:t>
            </a:r>
          </a:p>
        </p:txBody>
      </p:sp>
    </p:spTree>
    <p:extLst>
      <p:ext uri="{BB962C8B-B14F-4D97-AF65-F5344CB8AC3E}">
        <p14:creationId xmlns:p14="http://schemas.microsoft.com/office/powerpoint/2010/main" val="23191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9E66DD-9C2C-D8AE-EEFC-437AB00F5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1898"/>
            <a:ext cx="10515600" cy="971306"/>
          </a:xfrm>
        </p:spPr>
        <p:txBody>
          <a:bodyPr>
            <a:normAutofit/>
          </a:bodyPr>
          <a:lstStyle/>
          <a:p>
            <a:r>
              <a:rPr lang="fr-FR" sz="2800" dirty="0"/>
              <a:t>Une histoire commune ancrée sur les échanges scientifiques mais aussi sur l’entraide et l’amitié entre les deux communautés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692612-2C14-80C1-A926-3B8BE8C69C0D}"/>
              </a:ext>
            </a:extLst>
          </p:cNvPr>
          <p:cNvSpPr txBox="1"/>
          <p:nvPr/>
        </p:nvSpPr>
        <p:spPr>
          <a:xfrm>
            <a:off x="7482254" y="6375507"/>
            <a:ext cx="3974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Tsunami de mars 2011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8FCA7DB-BBBA-B108-642F-9184C9DD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693" y="2685561"/>
            <a:ext cx="5490797" cy="366053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0C7DA1D-BD21-2C38-BC91-A1790DCCB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685561"/>
            <a:ext cx="5035443" cy="36605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A6342B7-8736-5644-17A8-B8FD01F3D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976" y="1164492"/>
            <a:ext cx="1850047" cy="2466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E7F933F-CDC8-5B69-B7EF-FEBE28003129}"/>
              </a:ext>
            </a:extLst>
          </p:cNvPr>
          <p:cNvSpPr txBox="1"/>
          <p:nvPr/>
        </p:nvSpPr>
        <p:spPr>
          <a:xfrm>
            <a:off x="1415561" y="6375507"/>
            <a:ext cx="367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Crise ostréicole française de 1970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FDE12E-D829-C5B5-2A81-3CBA349B8CC4}"/>
              </a:ext>
            </a:extLst>
          </p:cNvPr>
          <p:cNvSpPr txBox="1"/>
          <p:nvPr/>
        </p:nvSpPr>
        <p:spPr>
          <a:xfrm>
            <a:off x="7616952" y="1764792"/>
            <a:ext cx="300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Professeur </a:t>
            </a:r>
            <a:r>
              <a:rPr lang="fr-FR" dirty="0" err="1"/>
              <a:t>Yasuyuki</a:t>
            </a:r>
            <a:r>
              <a:rPr lang="fr-FR" dirty="0"/>
              <a:t> </a:t>
            </a:r>
            <a:r>
              <a:rPr lang="fr-FR" dirty="0" err="1"/>
              <a:t>Koike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7880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8F5D8-BB15-5AFD-963F-5018B518F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747" y="154109"/>
            <a:ext cx="10515600" cy="1076814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projet commun: « Entre Nature et Culture »</a:t>
            </a:r>
            <a:b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Harmonie entre l’Homme et son environnement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7126C7-5D5F-AEE6-B2E1-D31ACB995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315" y="1600199"/>
            <a:ext cx="6389077" cy="479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249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322</Words>
  <Application>Microsoft Office PowerPoint</Application>
  <PresentationFormat>Grand écran</PresentationFormat>
  <Paragraphs>54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La Société Franco-japonaise : 40 années d’existence</vt:lpstr>
      <vt:lpstr>Création en 1984 à la Station Marine d’Endoume</vt:lpstr>
      <vt:lpstr>Des liens nombreux avec les organismes de recherche et universités, mais aussi avec d’autres acteurs</vt:lpstr>
      <vt:lpstr>Une diffusion et une communication scientifique internationale</vt:lpstr>
      <vt:lpstr>Une revue scientifique Franco-japonaise : La Mer </vt:lpstr>
      <vt:lpstr>Un site web visité par de nombreux lecteurs</vt:lpstr>
      <vt:lpstr>Une histoire commune ancrée sur les échanges scientifiques mais aussi sur l’entraide et l’amitié entre les deux communautés</vt:lpstr>
      <vt:lpstr>Un projet commun: « Entre Nature et Culture » Harmonie entre l’Homme et son environnement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patrick Prouzet</dc:creator>
  <cp:lastModifiedBy>patrick Prouzet</cp:lastModifiedBy>
  <cp:revision>20</cp:revision>
  <dcterms:created xsi:type="dcterms:W3CDTF">2024-11-10T07:58:45Z</dcterms:created>
  <dcterms:modified xsi:type="dcterms:W3CDTF">2024-11-17T09:18:46Z</dcterms:modified>
</cp:coreProperties>
</file>